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031" autoAdjust="0"/>
    <p:restoredTop sz="94660"/>
  </p:normalViewPr>
  <p:slideViewPr>
    <p:cSldViewPr snapToGrid="0">
      <p:cViewPr>
        <p:scale>
          <a:sx n="76" d="100"/>
          <a:sy n="76" d="100"/>
        </p:scale>
        <p:origin x="-5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3113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4636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2332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1828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15269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934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692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78806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1476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6296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3443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F0787-5503-4BD4-B98B-E663FD561625}" type="datetimeFigureOut">
              <a:rPr lang="fr-FR" smtClean="0"/>
              <a:pPr/>
              <a:t>08/11/2016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33C3F-C4B7-4C46-B3EF-19B573EC0C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332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emani_ba@yahoo.fr" TargetMode="External"/><Relationship Id="rId2" Type="http://schemas.openxmlformats.org/officeDocument/2006/relationships/hyperlink" Target="mailto:b.chemani@univ-boumerdes.dz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4388" y="156917"/>
            <a:ext cx="7027819" cy="24960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Programme Erasmus+ mobilité internationale de crédits</a:t>
            </a:r>
            <a:b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</a:rPr>
              <a:t>Université Pierre et Marie Curie</a:t>
            </a:r>
            <a:endParaRPr lang="fr-FR" sz="2400" dirty="0"/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>
          <a:xfrm>
            <a:off x="472440" y="1091606"/>
            <a:ext cx="5181600" cy="5411198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5600" b="1" dirty="0" smtClean="0">
                <a:solidFill>
                  <a:schemeClr val="accent1">
                    <a:lumMod val="75000"/>
                  </a:schemeClr>
                </a:solidFill>
              </a:rPr>
              <a:t>Programme </a:t>
            </a:r>
            <a:r>
              <a:rPr lang="fr-FR" sz="5600" b="1" dirty="0">
                <a:solidFill>
                  <a:schemeClr val="accent1">
                    <a:lumMod val="75000"/>
                  </a:schemeClr>
                </a:solidFill>
              </a:rPr>
              <a:t>Erasmus+ mobilité internationale de crédits</a:t>
            </a:r>
          </a:p>
          <a:p>
            <a:pPr marL="0" indent="0" algn="just"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5600" dirty="0" smtClean="0"/>
              <a:t>L’Algérie et </a:t>
            </a:r>
            <a:r>
              <a:rPr lang="fr-FR" sz="5600" dirty="0"/>
              <a:t>la France entretiennent une </a:t>
            </a:r>
            <a:r>
              <a:rPr lang="fr-FR" sz="5600" dirty="0" smtClean="0"/>
              <a:t>relation étroite dont </a:t>
            </a:r>
            <a:r>
              <a:rPr lang="fr-FR" sz="5600" dirty="0"/>
              <a:t>la qualité et l’intensité s’explique par leur histoire et langue </a:t>
            </a:r>
            <a:r>
              <a:rPr lang="fr-FR" sz="5600" dirty="0" smtClean="0"/>
              <a:t>commune. La coopération </a:t>
            </a:r>
            <a:r>
              <a:rPr lang="fr-FR" sz="5600" dirty="0"/>
              <a:t>universitaire et scientifique occupe une place </a:t>
            </a:r>
            <a:r>
              <a:rPr lang="fr-FR" sz="5600" dirty="0" smtClean="0"/>
              <a:t>privilégiée entre les deux pays. </a:t>
            </a:r>
            <a:r>
              <a:rPr lang="fr-FR" sz="5600" dirty="0"/>
              <a:t>En favorisant les projets de mobilité et de coopération en Europe, le programme Erasmus + renforce les mobilités </a:t>
            </a:r>
            <a:r>
              <a:rPr lang="fr-FR" sz="5600" dirty="0" smtClean="0"/>
              <a:t>à tous </a:t>
            </a:r>
            <a:r>
              <a:rPr lang="fr-FR" sz="5600" dirty="0"/>
              <a:t>les niveaux académiques. </a:t>
            </a:r>
            <a:endParaRPr lang="fr-FR" sz="5600" dirty="0" smtClean="0"/>
          </a:p>
          <a:p>
            <a:pPr marL="0" indent="0" algn="just"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5600" b="1" dirty="0" smtClean="0">
                <a:solidFill>
                  <a:schemeClr val="accent1">
                    <a:lumMod val="75000"/>
                  </a:schemeClr>
                </a:solidFill>
              </a:rPr>
              <a:t>Type </a:t>
            </a:r>
            <a:r>
              <a:rPr lang="fr-FR" sz="5600" b="1" dirty="0">
                <a:solidFill>
                  <a:schemeClr val="accent1">
                    <a:lumMod val="75000"/>
                  </a:schemeClr>
                </a:solidFill>
              </a:rPr>
              <a:t>d’activités </a:t>
            </a:r>
            <a:endParaRPr lang="fr-FR" sz="5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fr-FR" sz="5600" dirty="0"/>
              <a:t>Mobilité pour les étudiants de l’enseignement supérieur : </a:t>
            </a:r>
          </a:p>
          <a:p>
            <a:pPr marL="0" lvl="0" indent="0" algn="just">
              <a:spcBef>
                <a:spcPts val="300"/>
              </a:spcBef>
              <a:buNone/>
            </a:pPr>
            <a:r>
              <a:rPr lang="fr-FR" sz="5600" dirty="0"/>
              <a:t>Période d’études : à partir de la 2</a:t>
            </a:r>
            <a:r>
              <a:rPr lang="fr-FR" sz="5600" baseline="30000" dirty="0"/>
              <a:t>ème</a:t>
            </a:r>
            <a:r>
              <a:rPr lang="fr-FR" sz="5600" dirty="0"/>
              <a:t> année d’études supérieures pour une durée </a:t>
            </a:r>
            <a:r>
              <a:rPr lang="fr-FR" sz="5600" dirty="0" smtClean="0"/>
              <a:t>déterminée vers l’UPMC</a:t>
            </a:r>
            <a:endParaRPr lang="fr-FR" sz="5600" dirty="0"/>
          </a:p>
          <a:p>
            <a:pPr marL="0" lvl="0" indent="0" algn="just">
              <a:spcAft>
                <a:spcPts val="600"/>
              </a:spcAft>
              <a:buNone/>
            </a:pPr>
            <a:r>
              <a:rPr lang="fr-FR" sz="5600" dirty="0"/>
              <a:t>Période de stage : </a:t>
            </a:r>
            <a:r>
              <a:rPr lang="fr-FR" sz="5600" dirty="0">
                <a:solidFill>
                  <a:srgbClr val="FF0000"/>
                </a:solidFill>
              </a:rPr>
              <a:t>non éligible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fr-FR" sz="5600" b="1" dirty="0" smtClean="0">
                <a:solidFill>
                  <a:schemeClr val="accent1">
                    <a:lumMod val="75000"/>
                  </a:schemeClr>
                </a:solidFill>
              </a:rPr>
              <a:t>Montant </a:t>
            </a:r>
            <a:r>
              <a:rPr lang="fr-FR" sz="5600" b="1" dirty="0">
                <a:solidFill>
                  <a:schemeClr val="accent1">
                    <a:lumMod val="75000"/>
                  </a:schemeClr>
                </a:solidFill>
              </a:rPr>
              <a:t>et durée des bourses</a:t>
            </a:r>
            <a:endParaRPr lang="fr-FR" sz="56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dirty="0"/>
              <a:t>Bourses mobilité étudiants : 850€/mois 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600" dirty="0" smtClean="0"/>
              <a:t>Bourse </a:t>
            </a:r>
            <a:r>
              <a:rPr lang="fr-FR" sz="5600" dirty="0"/>
              <a:t>de voyage de </a:t>
            </a:r>
            <a:r>
              <a:rPr lang="fr-FR" sz="5600" dirty="0" smtClean="0"/>
              <a:t>275</a:t>
            </a:r>
            <a:r>
              <a:rPr lang="fr-FR" sz="5600" dirty="0" smtClean="0">
                <a:solidFill>
                  <a:srgbClr val="FF0000"/>
                </a:solidFill>
              </a:rPr>
              <a:t> </a:t>
            </a:r>
            <a:r>
              <a:rPr lang="fr-FR" sz="5600" dirty="0" smtClean="0"/>
              <a:t>€ </a:t>
            </a:r>
            <a:r>
              <a:rPr lang="fr-FR" sz="5600" dirty="0"/>
              <a:t>pour tous</a:t>
            </a:r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fr-FR" sz="5600" dirty="0" smtClean="0"/>
              <a:t>Date mobilité </a:t>
            </a:r>
            <a:r>
              <a:rPr lang="fr-FR" sz="5600" dirty="0"/>
              <a:t>Licence et Master : </a:t>
            </a:r>
            <a:r>
              <a:rPr lang="fr-FR" sz="5600" dirty="0" smtClean="0"/>
              <a:t>septembre </a:t>
            </a:r>
            <a:r>
              <a:rPr lang="fr-FR" sz="5600" dirty="0"/>
              <a:t>2017 </a:t>
            </a:r>
            <a:r>
              <a:rPr lang="fr-FR" sz="5600" dirty="0" smtClean="0"/>
              <a:t>jusqu’à </a:t>
            </a:r>
            <a:r>
              <a:rPr lang="fr-FR" sz="5600" dirty="0"/>
              <a:t>mai 2018</a:t>
            </a:r>
          </a:p>
          <a:p>
            <a:pPr marL="0" indent="0">
              <a:buNone/>
            </a:pPr>
            <a:r>
              <a:rPr lang="fr-FR" sz="5600" b="1" dirty="0" smtClean="0">
                <a:solidFill>
                  <a:schemeClr val="accent1">
                    <a:lumMod val="75000"/>
                  </a:schemeClr>
                </a:solidFill>
              </a:rPr>
              <a:t>Nombre </a:t>
            </a:r>
            <a:r>
              <a:rPr lang="fr-FR" sz="5600" b="1" dirty="0">
                <a:solidFill>
                  <a:schemeClr val="accent1">
                    <a:lumMod val="75000"/>
                  </a:schemeClr>
                </a:solidFill>
              </a:rPr>
              <a:t>de bourses</a:t>
            </a:r>
            <a:endParaRPr lang="fr-FR" sz="56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5600" dirty="0" smtClean="0"/>
              <a:t>1 bourse </a:t>
            </a:r>
            <a:r>
              <a:rPr lang="fr-FR" sz="5600" dirty="0"/>
              <a:t>de </a:t>
            </a:r>
            <a:r>
              <a:rPr lang="fr-FR" sz="5600" dirty="0" smtClean="0"/>
              <a:t>9 </a:t>
            </a:r>
            <a:r>
              <a:rPr lang="fr-FR" sz="5600" dirty="0"/>
              <a:t>mois </a:t>
            </a:r>
            <a:r>
              <a:rPr lang="fr-FR" sz="5600" dirty="0" smtClean="0"/>
              <a:t>au niveau </a:t>
            </a:r>
            <a:r>
              <a:rPr lang="fr-FR" sz="5600" dirty="0"/>
              <a:t>licence </a:t>
            </a:r>
          </a:p>
          <a:p>
            <a:pPr marL="0" indent="0">
              <a:buNone/>
            </a:pPr>
            <a:r>
              <a:rPr lang="fr-FR" sz="5600" dirty="0"/>
              <a:t>2</a:t>
            </a:r>
            <a:r>
              <a:rPr lang="fr-FR" sz="5600" dirty="0" smtClean="0"/>
              <a:t> bourses </a:t>
            </a:r>
            <a:r>
              <a:rPr lang="fr-FR" sz="5600" dirty="0"/>
              <a:t>de </a:t>
            </a:r>
            <a:r>
              <a:rPr lang="fr-FR" sz="5600" dirty="0" smtClean="0"/>
              <a:t>9 </a:t>
            </a:r>
            <a:r>
              <a:rPr lang="fr-FR" sz="5600" dirty="0"/>
              <a:t>mois </a:t>
            </a:r>
            <a:r>
              <a:rPr lang="fr-FR" sz="5600" dirty="0" smtClean="0"/>
              <a:t>au </a:t>
            </a:r>
            <a:r>
              <a:rPr lang="fr-FR" sz="5600" dirty="0"/>
              <a:t>niveau master</a:t>
            </a:r>
          </a:p>
          <a:p>
            <a:pPr marL="0" indent="0">
              <a:buNone/>
            </a:pPr>
            <a:endParaRPr lang="fr-FR" sz="6400" dirty="0"/>
          </a:p>
          <a:p>
            <a:pPr marL="0" indent="0">
              <a:buNone/>
            </a:pPr>
            <a:endParaRPr lang="fr-FR" sz="4300" dirty="0"/>
          </a:p>
          <a:p>
            <a:endParaRPr lang="fr-FR" sz="1400" dirty="0"/>
          </a:p>
        </p:txBody>
      </p:sp>
      <p:sp>
        <p:nvSpPr>
          <p:cNvPr id="6" name="Espace réservé du contenu 2"/>
          <p:cNvSpPr>
            <a:spLocks noGrp="1"/>
          </p:cNvSpPr>
          <p:nvPr>
            <p:ph sz="half" idx="2"/>
          </p:nvPr>
        </p:nvSpPr>
        <p:spPr>
          <a:xfrm>
            <a:off x="6198326" y="1091606"/>
            <a:ext cx="5181600" cy="5506992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fr-FR" sz="5600" b="1" dirty="0" smtClean="0">
                <a:solidFill>
                  <a:schemeClr val="accent1">
                    <a:lumMod val="75000"/>
                  </a:schemeClr>
                </a:solidFill>
              </a:rPr>
              <a:t>Procédure </a:t>
            </a:r>
            <a:r>
              <a:rPr lang="fr-FR" sz="5600" b="1" dirty="0">
                <a:solidFill>
                  <a:schemeClr val="accent1">
                    <a:lumMod val="75000"/>
                  </a:schemeClr>
                </a:solidFill>
              </a:rPr>
              <a:t>et critères de sélection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FR" sz="5600" dirty="0"/>
              <a:t>Les candidats au niveau licence et master seront évalués par les responsables pédagogiques de la formation à laquelle ils ont postulé à l’UPMC. Ils seront jugés sur l’excellence de leur candidature. </a:t>
            </a:r>
            <a:r>
              <a:rPr lang="fr-FR" sz="5600" dirty="0" smtClean="0"/>
              <a:t>A </a:t>
            </a:r>
            <a:r>
              <a:rPr lang="fr-FR" sz="5600" dirty="0"/>
              <a:t>dossier équivalent, l’équilibre entre les sexes et la situation socio-économique seront pris en considération.</a:t>
            </a:r>
          </a:p>
          <a:p>
            <a:pPr marL="0" indent="0">
              <a:buNone/>
            </a:pPr>
            <a:endParaRPr lang="fr-FR" sz="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5600" b="1" dirty="0">
                <a:solidFill>
                  <a:schemeClr val="accent1">
                    <a:lumMod val="75000"/>
                  </a:schemeClr>
                </a:solidFill>
              </a:rPr>
              <a:t>Dossier de candidature </a:t>
            </a:r>
            <a:endParaRPr lang="fr-FR" sz="5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5600" dirty="0"/>
              <a:t>Merci d’adresser un dossier complété avec des documents suivants: 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200" dirty="0" smtClean="0"/>
              <a:t>Curriculum Vitae</a:t>
            </a:r>
            <a:endParaRPr lang="fr-FR" sz="5200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200" dirty="0"/>
              <a:t>Lettre de motivation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200" dirty="0"/>
              <a:t>2 Lettres de recommandations 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200" dirty="0"/>
              <a:t>Relevés de notes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200" dirty="0"/>
              <a:t>Diplôme </a:t>
            </a:r>
            <a:r>
              <a:rPr lang="fr-FR" sz="5200" dirty="0" smtClean="0"/>
              <a:t>pour </a:t>
            </a:r>
            <a:r>
              <a:rPr lang="fr-FR" sz="5200" dirty="0"/>
              <a:t>les étudiants postulant au niveau Master </a:t>
            </a:r>
            <a:r>
              <a:rPr lang="fr-FR" sz="5200" dirty="0" smtClean="0"/>
              <a:t>Copie </a:t>
            </a:r>
            <a:r>
              <a:rPr lang="fr-FR" sz="5200" dirty="0"/>
              <a:t>de </a:t>
            </a:r>
            <a:r>
              <a:rPr lang="fr-FR" sz="5200" dirty="0" smtClean="0"/>
              <a:t>Passeport</a:t>
            </a:r>
            <a:endParaRPr lang="fr-FR" sz="5200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5200" dirty="0"/>
              <a:t>Contrat d’études </a:t>
            </a:r>
            <a:r>
              <a:rPr lang="fr-FR" sz="5200" dirty="0" smtClean="0"/>
              <a:t>avec l’UPMC </a:t>
            </a:r>
            <a:r>
              <a:rPr lang="fr-FR" sz="5200" dirty="0"/>
              <a:t>(Learning agreement)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5600" dirty="0"/>
              <a:t>à </a:t>
            </a:r>
            <a:r>
              <a:rPr lang="fr-FR" sz="5600" dirty="0" smtClean="0">
                <a:solidFill>
                  <a:srgbClr val="FF0000"/>
                </a:solidFill>
                <a:hlinkClick r:id="rId2"/>
              </a:rPr>
              <a:t>b.chemani@univ-boumerdes.dz</a:t>
            </a:r>
            <a:r>
              <a:rPr lang="fr-FR" sz="5600" dirty="0" smtClean="0">
                <a:solidFill>
                  <a:srgbClr val="FF0000"/>
                </a:solidFill>
              </a:rPr>
              <a:t> ou </a:t>
            </a:r>
            <a:r>
              <a:rPr lang="fr-FR" sz="5600" dirty="0" smtClean="0">
                <a:solidFill>
                  <a:srgbClr val="FF0000"/>
                </a:solidFill>
                <a:hlinkClick r:id="rId3"/>
              </a:rPr>
              <a:t>chemani_ba@yahoo.fr</a:t>
            </a:r>
            <a:r>
              <a:rPr lang="fr-FR" sz="5600" dirty="0" smtClean="0">
                <a:solidFill>
                  <a:srgbClr val="FF0000"/>
                </a:solidFill>
              </a:rPr>
              <a:t>  </a:t>
            </a:r>
            <a:endParaRPr lang="fr-FR" sz="5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5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sz="5600" b="1" dirty="0" smtClean="0">
                <a:solidFill>
                  <a:schemeClr val="accent1">
                    <a:lumMod val="75000"/>
                  </a:schemeClr>
                </a:solidFill>
              </a:rPr>
              <a:t>Calendrier</a:t>
            </a:r>
          </a:p>
          <a:p>
            <a:pPr marL="0" indent="0">
              <a:buNone/>
            </a:pPr>
            <a:r>
              <a:rPr lang="fr-FR" sz="5600" dirty="0"/>
              <a:t>Clôture d’appel d’offre: </a:t>
            </a:r>
            <a:r>
              <a:rPr lang="fr-FR" sz="5600" dirty="0" smtClean="0"/>
              <a:t> 24 février </a:t>
            </a:r>
            <a:r>
              <a:rPr lang="fr-FR" sz="5600" dirty="0"/>
              <a:t>2017</a:t>
            </a:r>
          </a:p>
          <a:p>
            <a:pPr marL="0" indent="0">
              <a:buNone/>
            </a:pPr>
            <a:r>
              <a:rPr lang="fr-FR" sz="5600" dirty="0"/>
              <a:t>Résultat de la </a:t>
            </a:r>
            <a:r>
              <a:rPr lang="fr-FR" sz="5600" dirty="0" smtClean="0"/>
              <a:t>sélection: Fin mars 2017</a:t>
            </a:r>
            <a:endParaRPr lang="fr-FR" sz="5600" dirty="0"/>
          </a:p>
          <a:p>
            <a:pPr marL="0" indent="0">
              <a:buNone/>
            </a:pPr>
            <a:endParaRPr lang="fr-FR" sz="6400" dirty="0"/>
          </a:p>
          <a:p>
            <a:pPr marL="0" indent="0">
              <a:buNone/>
            </a:pPr>
            <a:endParaRPr lang="fr-FR" sz="4300" dirty="0"/>
          </a:p>
          <a:p>
            <a:endParaRPr lang="fr-FR" sz="1400" dirty="0"/>
          </a:p>
        </p:txBody>
      </p:sp>
      <p:pic>
        <p:nvPicPr>
          <p:cNvPr id="7" name="Image 6" descr="http://www.erasmusplus.fr/docs/intranet/COMMEDIA/1.LOGOS/logos-agence-erasmusplus-marianne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64862" cy="563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http://www.upmc.fr/modules/resources/download/default/intranet/communication/Logosetchartes/PNG/UPMC_cart-blanc-Q_7504-390-1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848481" y="142195"/>
            <a:ext cx="1062890" cy="52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Connecteur droit 3"/>
          <p:cNvCxnSpPr/>
          <p:nvPr/>
        </p:nvCxnSpPr>
        <p:spPr>
          <a:xfrm>
            <a:off x="5986585" y="1234831"/>
            <a:ext cx="8044" cy="5153174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36853" y="0"/>
            <a:ext cx="924448" cy="703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081142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202</Words>
  <Application>Microsoft Office PowerPoint</Application>
  <PresentationFormat>Personnalisé</PresentationFormat>
  <Paragraphs>32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Programme Erasmus+ mobilité internationale de crédits Université Pierre et Marie Curie</vt:lpstr>
    </vt:vector>
  </TitlesOfParts>
  <Company>UPMC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LIAKIDOU Eleni</dc:creator>
  <cp:lastModifiedBy>dell</cp:lastModifiedBy>
  <cp:revision>28</cp:revision>
  <cp:lastPrinted>2016-11-02T14:42:54Z</cp:lastPrinted>
  <dcterms:created xsi:type="dcterms:W3CDTF">2016-09-30T15:06:40Z</dcterms:created>
  <dcterms:modified xsi:type="dcterms:W3CDTF">2016-11-08T16:07:16Z</dcterms:modified>
</cp:coreProperties>
</file>